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58" r:id="rId4"/>
    <p:sldId id="257" r:id="rId5"/>
    <p:sldId id="260" r:id="rId6"/>
    <p:sldId id="266" r:id="rId7"/>
    <p:sldId id="261" r:id="rId8"/>
    <p:sldId id="263"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2550" autoAdjust="0"/>
  </p:normalViewPr>
  <p:slideViewPr>
    <p:cSldViewPr snapToGrid="0">
      <p:cViewPr varScale="1">
        <p:scale>
          <a:sx n="131" d="100"/>
          <a:sy n="131" d="100"/>
        </p:scale>
        <p:origin x="138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5D1C8-093E-440D-8BBC-DE3BA8113318}" type="datetimeFigureOut">
              <a:rPr lang="en-US" smtClean="0"/>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5D14B-8105-4155-9FE6-E15F974628D2}" type="slidenum">
              <a:rPr lang="en-US" smtClean="0"/>
              <a:t>‹#›</a:t>
            </a:fld>
            <a:endParaRPr lang="en-US"/>
          </a:p>
        </p:txBody>
      </p:sp>
    </p:spTree>
    <p:extLst>
      <p:ext uri="{BB962C8B-B14F-4D97-AF65-F5344CB8AC3E}">
        <p14:creationId xmlns:p14="http://schemas.microsoft.com/office/powerpoint/2010/main" val="415973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5D14B-8105-4155-9FE6-E15F974628D2}" type="slidenum">
              <a:rPr lang="en-US" smtClean="0"/>
              <a:t>4</a:t>
            </a:fld>
            <a:endParaRPr lang="en-US"/>
          </a:p>
        </p:txBody>
      </p:sp>
    </p:spTree>
    <p:extLst>
      <p:ext uri="{BB962C8B-B14F-4D97-AF65-F5344CB8AC3E}">
        <p14:creationId xmlns:p14="http://schemas.microsoft.com/office/powerpoint/2010/main" val="63079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BF05D14B-8105-4155-9FE6-E15F974628D2}" type="slidenum">
              <a:rPr lang="en-US" smtClean="0"/>
              <a:t>10</a:t>
            </a:fld>
            <a:endParaRPr lang="en-US"/>
          </a:p>
        </p:txBody>
      </p:sp>
    </p:spTree>
    <p:extLst>
      <p:ext uri="{BB962C8B-B14F-4D97-AF65-F5344CB8AC3E}">
        <p14:creationId xmlns:p14="http://schemas.microsoft.com/office/powerpoint/2010/main" val="208429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087F-CB09-F843-CE6A-02E87C3681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69D28-5323-3E33-8EAC-7BDE64A76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CB890D-4130-F087-6217-C0DB78644C20}"/>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5" name="Footer Placeholder 4">
            <a:extLst>
              <a:ext uri="{FF2B5EF4-FFF2-40B4-BE49-F238E27FC236}">
                <a16:creationId xmlns:a16="http://schemas.microsoft.com/office/drawing/2014/main" id="{CA01041C-D850-1C2A-DF93-E38F204B2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BF68C-C37F-166A-E41E-DA98FF3BC455}"/>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649769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02F9-D901-92A8-6BD0-E9BA6831BE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20B2C9-85D8-EAE6-DA94-5D5A1399A2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593C7-8994-91EE-C2D2-334221796B35}"/>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5" name="Footer Placeholder 4">
            <a:extLst>
              <a:ext uri="{FF2B5EF4-FFF2-40B4-BE49-F238E27FC236}">
                <a16:creationId xmlns:a16="http://schemas.microsoft.com/office/drawing/2014/main" id="{94EBB1FF-D9C5-ACBB-E47D-191E5443E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31A8D-88E0-A832-9CBB-94BE4BE3621A}"/>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1885830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46FB8A-9333-443F-5B56-B8BC2C5A75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C263F-FCA0-5D36-E4CB-E4AF92FA5F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6FD72-3FEA-6051-FF14-D12571724952}"/>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5" name="Footer Placeholder 4">
            <a:extLst>
              <a:ext uri="{FF2B5EF4-FFF2-40B4-BE49-F238E27FC236}">
                <a16:creationId xmlns:a16="http://schemas.microsoft.com/office/drawing/2014/main" id="{4093B30A-BAF7-6C25-68B5-341890421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D037-7229-765C-3B45-85056383856C}"/>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2076181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56440-3B15-0624-09E8-F8405975A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0FEBE-CE10-42EF-63FF-769C2384E6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6DFB17-79A5-B8A0-64E7-6EB4BD55CB42}"/>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5" name="Footer Placeholder 4">
            <a:extLst>
              <a:ext uri="{FF2B5EF4-FFF2-40B4-BE49-F238E27FC236}">
                <a16:creationId xmlns:a16="http://schemas.microsoft.com/office/drawing/2014/main" id="{ACC0D690-51F0-9F6A-E1B3-CBFAFBC9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E13E7-75C5-A700-AFE1-EB095C10BBF1}"/>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145347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8981-53D7-D921-BCBB-6E02D61169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F39936-1D05-A6F6-839B-2EA65FA577C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334F52-2788-F4E3-D345-95C2B5D5A98C}"/>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5" name="Footer Placeholder 4">
            <a:extLst>
              <a:ext uri="{FF2B5EF4-FFF2-40B4-BE49-F238E27FC236}">
                <a16:creationId xmlns:a16="http://schemas.microsoft.com/office/drawing/2014/main" id="{98C8CD4D-6FE0-2A16-CC75-F29466BD9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43B1D-0AAB-8ED2-829C-E71EC03DF962}"/>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1695801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7C68-FFB8-C5A9-DC7C-152AD3E30C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CE7278-AD72-B32C-6086-16924599D5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30192F-905A-A3BE-049F-1AACE54494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CBA010-67A9-428A-153E-AEF57C0C956D}"/>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6" name="Footer Placeholder 5">
            <a:extLst>
              <a:ext uri="{FF2B5EF4-FFF2-40B4-BE49-F238E27FC236}">
                <a16:creationId xmlns:a16="http://schemas.microsoft.com/office/drawing/2014/main" id="{A7F3CF10-3C82-4435-D6A4-28251825B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FA605-7DF3-2D2E-EE2F-8A08633AE3F8}"/>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2588459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DF7E-CE92-F495-CEF1-2BC2C151C9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41ED4-4F24-F78B-21AC-81F4BC801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717C9C-ADF9-C983-9DB5-7BA09B3EC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26F905-9EC9-021C-4241-C88C10183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E5464-8B90-089D-AA43-0F141952C9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860B6D-690C-1FCE-B760-14734A6F3EAF}"/>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8" name="Footer Placeholder 7">
            <a:extLst>
              <a:ext uri="{FF2B5EF4-FFF2-40B4-BE49-F238E27FC236}">
                <a16:creationId xmlns:a16="http://schemas.microsoft.com/office/drawing/2014/main" id="{A40CC0B8-BA36-29B5-F8D1-6B51CC5724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84E99-548D-E229-158A-27B97CDF6C41}"/>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1454401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ACA8-0A0A-87B4-6772-82629E8F6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032563-2882-CAC9-C04C-DB02FE3C1762}"/>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4" name="Footer Placeholder 3">
            <a:extLst>
              <a:ext uri="{FF2B5EF4-FFF2-40B4-BE49-F238E27FC236}">
                <a16:creationId xmlns:a16="http://schemas.microsoft.com/office/drawing/2014/main" id="{178CC22E-0CFC-5BA1-5649-EF84FB9C6A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0DE387-9E11-1828-BEBA-8A83AC6FE568}"/>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2309375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EF1CF5-187B-7E13-422B-F82FD0FE2186}"/>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3" name="Footer Placeholder 2">
            <a:extLst>
              <a:ext uri="{FF2B5EF4-FFF2-40B4-BE49-F238E27FC236}">
                <a16:creationId xmlns:a16="http://schemas.microsoft.com/office/drawing/2014/main" id="{A753E564-306E-0E04-09EE-5B3862C880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53E0EA-17F7-35D5-A176-FDE67B0D1EC7}"/>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3751322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BD79-AD03-3C2E-438F-B49B9AD44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EC784E-5AB4-A9F6-F024-7099F2E7E8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8BAC2-515E-92D1-EDB4-A776BB233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851D11-AB3A-35E1-A846-90C8D47C5BD3}"/>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6" name="Footer Placeholder 5">
            <a:extLst>
              <a:ext uri="{FF2B5EF4-FFF2-40B4-BE49-F238E27FC236}">
                <a16:creationId xmlns:a16="http://schemas.microsoft.com/office/drawing/2014/main" id="{1E05358E-AE37-90E1-A7EA-9D2D55BA6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94846-11E6-3506-AC43-9F1FDC519ECC}"/>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730051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C933-E665-7548-E817-4C1C44A5E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207DD-11E1-BCDB-6E21-A27266830D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128BA-F91E-5852-D54B-427A7F99B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74D03-364A-E45D-48F3-CA2EFB2C18CD}"/>
              </a:ext>
            </a:extLst>
          </p:cNvPr>
          <p:cNvSpPr>
            <a:spLocks noGrp="1"/>
          </p:cNvSpPr>
          <p:nvPr>
            <p:ph type="dt" sz="half" idx="10"/>
          </p:nvPr>
        </p:nvSpPr>
        <p:spPr/>
        <p:txBody>
          <a:bodyPr/>
          <a:lstStyle/>
          <a:p>
            <a:fld id="{4D8E0D00-BFC4-4CBE-9EFE-FB3EB93C8B78}" type="datetimeFigureOut">
              <a:rPr lang="en-US" smtClean="0"/>
              <a:t>12/30/2024</a:t>
            </a:fld>
            <a:endParaRPr lang="en-US"/>
          </a:p>
        </p:txBody>
      </p:sp>
      <p:sp>
        <p:nvSpPr>
          <p:cNvPr id="6" name="Footer Placeholder 5">
            <a:extLst>
              <a:ext uri="{FF2B5EF4-FFF2-40B4-BE49-F238E27FC236}">
                <a16:creationId xmlns:a16="http://schemas.microsoft.com/office/drawing/2014/main" id="{B710F43C-D870-6BC4-1256-11D501CF7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B63F8-318A-8D45-48EE-6B64E920C106}"/>
              </a:ext>
            </a:extLst>
          </p:cNvPr>
          <p:cNvSpPr>
            <a:spLocks noGrp="1"/>
          </p:cNvSpPr>
          <p:nvPr>
            <p:ph type="sldNum" sz="quarter" idx="12"/>
          </p:nvPr>
        </p:nvSpPr>
        <p:spPr/>
        <p:txBody>
          <a:bodyPr/>
          <a:lstStyle/>
          <a:p>
            <a:fld id="{D60AA805-F1DE-41AB-A5FE-844CF9A33429}" type="slidenum">
              <a:rPr lang="en-US" smtClean="0"/>
              <a:t>‹#›</a:t>
            </a:fld>
            <a:endParaRPr lang="en-US"/>
          </a:p>
        </p:txBody>
      </p:sp>
    </p:spTree>
    <p:extLst>
      <p:ext uri="{BB962C8B-B14F-4D97-AF65-F5344CB8AC3E}">
        <p14:creationId xmlns:p14="http://schemas.microsoft.com/office/powerpoint/2010/main" val="309431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B870B0-8830-0B68-8435-B02C105121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748F5D-3133-C596-B797-99D8DDEDA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E5E20-D580-2650-634D-DD074494E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8E0D00-BFC4-4CBE-9EFE-FB3EB93C8B78}" type="datetimeFigureOut">
              <a:rPr lang="en-US" smtClean="0"/>
              <a:t>12/30/2024</a:t>
            </a:fld>
            <a:endParaRPr lang="en-US"/>
          </a:p>
        </p:txBody>
      </p:sp>
      <p:sp>
        <p:nvSpPr>
          <p:cNvPr id="5" name="Footer Placeholder 4">
            <a:extLst>
              <a:ext uri="{FF2B5EF4-FFF2-40B4-BE49-F238E27FC236}">
                <a16:creationId xmlns:a16="http://schemas.microsoft.com/office/drawing/2014/main" id="{E956918D-BBC7-5AA5-D8C9-59AA1E5235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D15B48-1533-3BB9-B2FB-FF061BAD1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0AA805-F1DE-41AB-A5FE-844CF9A33429}" type="slidenum">
              <a:rPr lang="en-US" smtClean="0"/>
              <a:t>‹#›</a:t>
            </a:fld>
            <a:endParaRPr lang="en-US"/>
          </a:p>
        </p:txBody>
      </p:sp>
    </p:spTree>
    <p:extLst>
      <p:ext uri="{BB962C8B-B14F-4D97-AF65-F5344CB8AC3E}">
        <p14:creationId xmlns:p14="http://schemas.microsoft.com/office/powerpoint/2010/main" val="2698440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20" name="Rectangle 82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A cinematic image of multiple FRC programmers around a robot">
            <a:extLst>
              <a:ext uri="{FF2B5EF4-FFF2-40B4-BE49-F238E27FC236}">
                <a16:creationId xmlns:a16="http://schemas.microsoft.com/office/drawing/2014/main" id="{E83FFFC0-D5A0-90AD-EBAC-32DA795AE6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33" r="9089" b="1154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22" name="Rectangle 82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AF31FD-FCDE-F74C-3097-AE0A3935321A}"/>
              </a:ext>
            </a:extLst>
          </p:cNvPr>
          <p:cNvSpPr>
            <a:spLocks noGrp="1"/>
          </p:cNvSpPr>
          <p:nvPr>
            <p:ph type="ctrTitle"/>
          </p:nvPr>
        </p:nvSpPr>
        <p:spPr>
          <a:xfrm>
            <a:off x="477981" y="1122363"/>
            <a:ext cx="4023360" cy="3204134"/>
          </a:xfrm>
        </p:spPr>
        <p:txBody>
          <a:bodyPr anchor="b">
            <a:normAutofit/>
          </a:bodyPr>
          <a:lstStyle/>
          <a:p>
            <a:pPr algn="r"/>
            <a:r>
              <a:rPr lang="he-IL" sz="4800" dirty="0"/>
              <a:t>אז מה זה רובוט בעצם?</a:t>
            </a:r>
            <a:endParaRPr lang="en-US" sz="4800" dirty="0"/>
          </a:p>
        </p:txBody>
      </p:sp>
      <p:sp>
        <p:nvSpPr>
          <p:cNvPr id="3" name="Subtitle 2">
            <a:extLst>
              <a:ext uri="{FF2B5EF4-FFF2-40B4-BE49-F238E27FC236}">
                <a16:creationId xmlns:a16="http://schemas.microsoft.com/office/drawing/2014/main" id="{ECCD08E9-6E42-CB37-B7A2-7DCABE0647D8}"/>
              </a:ext>
            </a:extLst>
          </p:cNvPr>
          <p:cNvSpPr>
            <a:spLocks noGrp="1"/>
          </p:cNvSpPr>
          <p:nvPr>
            <p:ph type="subTitle" idx="1"/>
          </p:nvPr>
        </p:nvSpPr>
        <p:spPr>
          <a:xfrm>
            <a:off x="477980" y="4872922"/>
            <a:ext cx="4023359" cy="1208141"/>
          </a:xfrm>
        </p:spPr>
        <p:txBody>
          <a:bodyPr>
            <a:normAutofit/>
          </a:bodyPr>
          <a:lstStyle/>
          <a:p>
            <a:pPr algn="r"/>
            <a:r>
              <a:rPr lang="he-IL" sz="2000" dirty="0"/>
              <a:t>כתב: יואב </a:t>
            </a:r>
            <a:r>
              <a:rPr lang="he-IL" sz="2000" dirty="0" err="1"/>
              <a:t>רוזוב</a:t>
            </a:r>
            <a:endParaRPr lang="en-US" sz="2000" dirty="0"/>
          </a:p>
        </p:txBody>
      </p:sp>
      <p:sp>
        <p:nvSpPr>
          <p:cNvPr id="8227" name="Rectangle 82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26" name="Rectangle 82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543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4" name="Rectangle 7183">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57CFBA3-CEE2-CB1D-4E68-DF9D2F3DF879}"/>
              </a:ext>
            </a:extLst>
          </p:cNvPr>
          <p:cNvPicPr>
            <a:picLocks noChangeAspect="1"/>
          </p:cNvPicPr>
          <p:nvPr/>
        </p:nvPicPr>
        <p:blipFill>
          <a:blip r:embed="rId3"/>
          <a:stretch>
            <a:fillRect/>
          </a:stretch>
        </p:blipFill>
        <p:spPr>
          <a:xfrm>
            <a:off x="188763" y="1881230"/>
            <a:ext cx="5810250" cy="2915508"/>
          </a:xfrm>
          <a:prstGeom prst="rect">
            <a:avLst/>
          </a:prstGeom>
        </p:spPr>
      </p:pic>
      <p:sp>
        <p:nvSpPr>
          <p:cNvPr id="2" name="Title 1">
            <a:extLst>
              <a:ext uri="{FF2B5EF4-FFF2-40B4-BE49-F238E27FC236}">
                <a16:creationId xmlns:a16="http://schemas.microsoft.com/office/drawing/2014/main" id="{6B4C96EC-C2B6-F909-29FA-5642B15B77C0}"/>
              </a:ext>
            </a:extLst>
          </p:cNvPr>
          <p:cNvSpPr>
            <a:spLocks noGrp="1"/>
          </p:cNvSpPr>
          <p:nvPr>
            <p:ph type="title"/>
          </p:nvPr>
        </p:nvSpPr>
        <p:spPr>
          <a:xfrm>
            <a:off x="6151294" y="486184"/>
            <a:ext cx="5397237" cy="1325563"/>
          </a:xfrm>
        </p:spPr>
        <p:txBody>
          <a:bodyPr>
            <a:normAutofit/>
          </a:bodyPr>
          <a:lstStyle/>
          <a:p>
            <a:pPr algn="ctr"/>
            <a:r>
              <a:rPr lang="he-IL" dirty="0"/>
              <a:t>מעבדים חיצוניים</a:t>
            </a:r>
            <a:endParaRPr lang="en-US" dirty="0"/>
          </a:p>
        </p:txBody>
      </p:sp>
      <p:pic>
        <p:nvPicPr>
          <p:cNvPr id="7172" name="Picture 4" descr="Limelight 3G">
            <a:extLst>
              <a:ext uri="{FF2B5EF4-FFF2-40B4-BE49-F238E27FC236}">
                <a16:creationId xmlns:a16="http://schemas.microsoft.com/office/drawing/2014/main" id="{B9411EF3-1E4E-25D4-D562-40120183E1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8353" y="666950"/>
            <a:ext cx="4555700" cy="2596748"/>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extLst>
            <a:ext uri="{909E8E84-426E-40DD-AFC4-6F175D3DCCD1}">
              <a14:hiddenFill xmlns:a14="http://schemas.microsoft.com/office/drawing/2010/main">
                <a:solidFill>
                  <a:srgbClr val="FFFFFF"/>
                </a:solidFill>
              </a14:hiddenFill>
            </a:ext>
          </a:extLst>
        </p:spPr>
      </p:pic>
      <p:sp>
        <p:nvSpPr>
          <p:cNvPr id="7185" name="Freeform: Shape 7184">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4" name="Picture 6" descr="Buy a Raspberry Pi 5 – Raspberry Pi">
            <a:extLst>
              <a:ext uri="{FF2B5EF4-FFF2-40B4-BE49-F238E27FC236}">
                <a16:creationId xmlns:a16="http://schemas.microsoft.com/office/drawing/2014/main" id="{DDBB645F-9385-6E8E-B612-1C14EF9356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353" y="3526029"/>
            <a:ext cx="3339466"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65389E-FFAB-C00D-F556-8B1C008E51D4}"/>
              </a:ext>
            </a:extLst>
          </p:cNvPr>
          <p:cNvSpPr>
            <a:spLocks noGrp="1"/>
          </p:cNvSpPr>
          <p:nvPr>
            <p:ph idx="1"/>
          </p:nvPr>
        </p:nvSpPr>
        <p:spPr>
          <a:xfrm>
            <a:off x="6151294" y="1946684"/>
            <a:ext cx="5397237" cy="4351338"/>
          </a:xfrm>
        </p:spPr>
        <p:txBody>
          <a:bodyPr>
            <a:normAutofit lnSpcReduction="10000"/>
          </a:bodyPr>
          <a:lstStyle/>
          <a:p>
            <a:pPr algn="r" rtl="1"/>
            <a:r>
              <a:rPr lang="he-IL" dirty="0"/>
              <a:t>למה ומתי </a:t>
            </a:r>
            <a:r>
              <a:rPr lang="he-IL" dirty="0" err="1"/>
              <a:t>רובוריו</a:t>
            </a:r>
            <a:r>
              <a:rPr lang="he-IL" dirty="0"/>
              <a:t> זה לא מספיק?</a:t>
            </a:r>
          </a:p>
          <a:p>
            <a:pPr algn="r" rtl="1"/>
            <a:r>
              <a:rPr lang="he-IL" dirty="0" err="1"/>
              <a:t>לרובוריו</a:t>
            </a:r>
            <a:r>
              <a:rPr lang="he-IL" dirty="0"/>
              <a:t> יש כוח עיבוד מוגבל</a:t>
            </a:r>
            <a:endParaRPr lang="en-US" dirty="0"/>
          </a:p>
          <a:p>
            <a:pPr algn="r" rtl="1"/>
            <a:r>
              <a:rPr lang="he-IL" dirty="0"/>
              <a:t>מעבדים חיצוניים משמשים לרוב לתוכניות עיבוד תמונה</a:t>
            </a:r>
          </a:p>
          <a:p>
            <a:pPr algn="r" rtl="1"/>
            <a:r>
              <a:rPr lang="he-IL" dirty="0"/>
              <a:t>תוכניות עיבוד תמונה דורשות כוח עיבוד גדול ולרוב </a:t>
            </a:r>
            <a:r>
              <a:rPr lang="he-IL" dirty="0" err="1"/>
              <a:t>הרובוריו</a:t>
            </a:r>
            <a:r>
              <a:rPr lang="he-IL" dirty="0"/>
              <a:t> לא מספיק מהיר להרצת תוכניות אלו</a:t>
            </a:r>
          </a:p>
          <a:p>
            <a:pPr algn="r" rtl="1"/>
            <a:r>
              <a:rPr lang="he-IL" dirty="0"/>
              <a:t>מעבדים חיצוניים:</a:t>
            </a:r>
          </a:p>
          <a:p>
            <a:pPr lvl="1" algn="r" rtl="1"/>
            <a:r>
              <a:rPr lang="en-US" dirty="0"/>
              <a:t>Raspberry pi</a:t>
            </a:r>
          </a:p>
          <a:p>
            <a:pPr lvl="1" algn="r" rtl="1"/>
            <a:r>
              <a:rPr lang="en-US" dirty="0"/>
              <a:t>Limelight</a:t>
            </a:r>
            <a:endParaRPr lang="he-IL" dirty="0"/>
          </a:p>
          <a:p>
            <a:pPr algn="r" rtl="1"/>
            <a:endParaRPr lang="en-US" dirty="0"/>
          </a:p>
        </p:txBody>
      </p:sp>
      <p:sp>
        <p:nvSpPr>
          <p:cNvPr id="7183" name="Arc 7182">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43750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17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robot on a track&#10;&#10;Description automatically generated">
            <a:extLst>
              <a:ext uri="{FF2B5EF4-FFF2-40B4-BE49-F238E27FC236}">
                <a16:creationId xmlns:a16="http://schemas.microsoft.com/office/drawing/2014/main" id="{1D7608BC-C197-BF37-1E6C-53A5525D3A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8" t="-1" r="3019" b="-1"/>
          <a:stretch/>
        </p:blipFill>
        <p:spPr bwMode="auto">
          <a:xfrm>
            <a:off x="-1" y="0"/>
            <a:ext cx="9021943"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31543B-1790-585F-A9B0-8DE19E3DA038}"/>
              </a:ext>
            </a:extLst>
          </p:cNvPr>
          <p:cNvSpPr>
            <a:spLocks noGrp="1"/>
          </p:cNvSpPr>
          <p:nvPr>
            <p:ph type="title"/>
          </p:nvPr>
        </p:nvSpPr>
        <p:spPr>
          <a:xfrm>
            <a:off x="7531610" y="365125"/>
            <a:ext cx="3822189" cy="1899912"/>
          </a:xfrm>
        </p:spPr>
        <p:txBody>
          <a:bodyPr>
            <a:normAutofit/>
          </a:bodyPr>
          <a:lstStyle/>
          <a:p>
            <a:pPr algn="ctr"/>
            <a:r>
              <a:rPr lang="he-IL" sz="4000" dirty="0"/>
              <a:t>הרובוט</a:t>
            </a:r>
            <a:endParaRPr lang="en-US" sz="4000" dirty="0"/>
          </a:p>
        </p:txBody>
      </p:sp>
      <p:sp>
        <p:nvSpPr>
          <p:cNvPr id="3" name="Content Placeholder 2">
            <a:extLst>
              <a:ext uri="{FF2B5EF4-FFF2-40B4-BE49-F238E27FC236}">
                <a16:creationId xmlns:a16="http://schemas.microsoft.com/office/drawing/2014/main" id="{0AEC0F14-F3DB-048E-EA58-BC9B520EE582}"/>
              </a:ext>
            </a:extLst>
          </p:cNvPr>
          <p:cNvSpPr>
            <a:spLocks noGrp="1"/>
          </p:cNvSpPr>
          <p:nvPr>
            <p:ph idx="1"/>
          </p:nvPr>
        </p:nvSpPr>
        <p:spPr>
          <a:xfrm>
            <a:off x="7023100" y="2434201"/>
            <a:ext cx="4330699" cy="3742762"/>
          </a:xfrm>
        </p:spPr>
        <p:txBody>
          <a:bodyPr>
            <a:normAutofit/>
          </a:bodyPr>
          <a:lstStyle/>
          <a:p>
            <a:pPr algn="r" rtl="1"/>
            <a:r>
              <a:rPr lang="he-IL" sz="2000" dirty="0"/>
              <a:t>הרובוט בנוי ממספר רכיבים פיזיים</a:t>
            </a:r>
          </a:p>
          <a:p>
            <a:pPr algn="r" rtl="1"/>
            <a:r>
              <a:rPr lang="he-IL" sz="2000" dirty="0"/>
              <a:t>כמתכנתים חשוב לדעת אילו מערכות פועלות מאחורי הקלעים</a:t>
            </a:r>
          </a:p>
          <a:p>
            <a:pPr marL="0" indent="0" algn="r" rtl="1">
              <a:buNone/>
            </a:pPr>
            <a:endParaRPr lang="he-IL" sz="2000" dirty="0"/>
          </a:p>
          <a:p>
            <a:pPr algn="r" rtl="1"/>
            <a:r>
              <a:rPr lang="he-IL" sz="2000" dirty="0"/>
              <a:t>לרובוט יש 2 מצבים עיקריים:</a:t>
            </a:r>
          </a:p>
          <a:p>
            <a:pPr algn="r" rtl="1"/>
            <a:r>
              <a:rPr lang="en-US" sz="2000" dirty="0"/>
              <a:t>Enable</a:t>
            </a:r>
            <a:r>
              <a:rPr lang="he-IL" sz="2000" dirty="0"/>
              <a:t> = הרובוט דלוק וכל הקוד רץ</a:t>
            </a:r>
          </a:p>
          <a:p>
            <a:pPr algn="r" rtl="1"/>
            <a:r>
              <a:rPr lang="en-US" sz="2000" dirty="0"/>
              <a:t>Disable</a:t>
            </a:r>
            <a:r>
              <a:rPr lang="he-IL" sz="2000" dirty="0"/>
              <a:t> = הרובוט דלוק והקוד ששולט במנועים לא רץ</a:t>
            </a:r>
          </a:p>
        </p:txBody>
      </p:sp>
    </p:spTree>
    <p:extLst>
      <p:ext uri="{BB962C8B-B14F-4D97-AF65-F5344CB8AC3E}">
        <p14:creationId xmlns:p14="http://schemas.microsoft.com/office/powerpoint/2010/main" val="422823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1CCED-121B-4F2D-1160-0375FD1231DD}"/>
              </a:ext>
            </a:extLst>
          </p:cNvPr>
          <p:cNvSpPr>
            <a:spLocks noGrp="1"/>
          </p:cNvSpPr>
          <p:nvPr>
            <p:ph type="title"/>
          </p:nvPr>
        </p:nvSpPr>
        <p:spPr>
          <a:xfrm>
            <a:off x="6106390" y="759126"/>
            <a:ext cx="4596245" cy="1711119"/>
          </a:xfrm>
        </p:spPr>
        <p:txBody>
          <a:bodyPr anchor="ctr">
            <a:normAutofit/>
          </a:bodyPr>
          <a:lstStyle/>
          <a:p>
            <a:pPr algn="ctr"/>
            <a:r>
              <a:rPr lang="en-US" sz="4000" dirty="0"/>
              <a:t>RSL</a:t>
            </a:r>
          </a:p>
        </p:txBody>
      </p:sp>
      <p:sp>
        <p:nvSpPr>
          <p:cNvPr id="14" name="Rectangle 13">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light&#10;&#10;Description automatically generated">
            <a:extLst>
              <a:ext uri="{FF2B5EF4-FFF2-40B4-BE49-F238E27FC236}">
                <a16:creationId xmlns:a16="http://schemas.microsoft.com/office/drawing/2014/main" id="{27B7DD37-D773-C690-6497-43E48E5786B3}"/>
              </a:ext>
            </a:extLst>
          </p:cNvPr>
          <p:cNvPicPr>
            <a:picLocks noChangeAspect="1"/>
          </p:cNvPicPr>
          <p:nvPr/>
        </p:nvPicPr>
        <p:blipFill>
          <a:blip r:embed="rId2"/>
          <a:stretch>
            <a:fillRect/>
          </a:stretch>
        </p:blipFill>
        <p:spPr>
          <a:xfrm>
            <a:off x="1220462" y="759126"/>
            <a:ext cx="2969276" cy="5374256"/>
          </a:xfrm>
          <a:prstGeom prst="rect">
            <a:avLst/>
          </a:prstGeom>
        </p:spPr>
      </p:pic>
      <p:sp>
        <p:nvSpPr>
          <p:cNvPr id="3" name="Content Placeholder 2">
            <a:extLst>
              <a:ext uri="{FF2B5EF4-FFF2-40B4-BE49-F238E27FC236}">
                <a16:creationId xmlns:a16="http://schemas.microsoft.com/office/drawing/2014/main" id="{04115D53-8297-B8FE-DE7D-7BA3BAF8528E}"/>
              </a:ext>
            </a:extLst>
          </p:cNvPr>
          <p:cNvSpPr>
            <a:spLocks noGrp="1"/>
          </p:cNvSpPr>
          <p:nvPr>
            <p:ph idx="1"/>
          </p:nvPr>
        </p:nvSpPr>
        <p:spPr>
          <a:xfrm>
            <a:off x="6085611" y="1949544"/>
            <a:ext cx="4596245" cy="3769836"/>
          </a:xfrm>
        </p:spPr>
        <p:txBody>
          <a:bodyPr anchor="ctr">
            <a:normAutofit/>
          </a:bodyPr>
          <a:lstStyle/>
          <a:p>
            <a:pPr algn="r" rtl="1"/>
            <a:r>
              <a:rPr lang="en-US" sz="2000" dirty="0"/>
              <a:t>Robot Signal Light</a:t>
            </a:r>
            <a:endParaRPr lang="he-IL" sz="2000" dirty="0"/>
          </a:p>
          <a:p>
            <a:pPr algn="r" rtl="1"/>
            <a:r>
              <a:rPr lang="he-IL" sz="2000" dirty="0"/>
              <a:t>אור לד כתום</a:t>
            </a:r>
          </a:p>
          <a:p>
            <a:pPr algn="r" rtl="1"/>
            <a:r>
              <a:rPr lang="he-IL" sz="2000" dirty="0"/>
              <a:t>מראה למשתמש את מצב הרובוט</a:t>
            </a:r>
          </a:p>
          <a:p>
            <a:pPr algn="r" rtl="1"/>
            <a:endParaRPr lang="he-IL" sz="2000" dirty="0"/>
          </a:p>
          <a:p>
            <a:pPr algn="r" rtl="1"/>
            <a:r>
              <a:rPr lang="he-IL" sz="2000" dirty="0"/>
              <a:t>כבוי – רובוט ללא לחשמל</a:t>
            </a:r>
          </a:p>
          <a:p>
            <a:pPr algn="r" rtl="1"/>
            <a:r>
              <a:rPr lang="he-IL" sz="2000" dirty="0"/>
              <a:t>דלוק לא מהבהב - הרובוט ב-</a:t>
            </a:r>
            <a:r>
              <a:rPr lang="en-US" sz="2000" dirty="0"/>
              <a:t>disable</a:t>
            </a:r>
          </a:p>
          <a:p>
            <a:pPr algn="r" rtl="1"/>
            <a:r>
              <a:rPr lang="he-IL" sz="2000" dirty="0"/>
              <a:t>דלוק ומהבהב – הרובוט נמצא ב-</a:t>
            </a:r>
            <a:r>
              <a:rPr lang="en-US" sz="2000" dirty="0"/>
              <a:t>enable</a:t>
            </a:r>
            <a:r>
              <a:rPr lang="he-IL" sz="2000" dirty="0"/>
              <a:t> ויש להיזהר</a:t>
            </a:r>
          </a:p>
        </p:txBody>
      </p:sp>
    </p:spTree>
    <p:extLst>
      <p:ext uri="{BB962C8B-B14F-4D97-AF65-F5344CB8AC3E}">
        <p14:creationId xmlns:p14="http://schemas.microsoft.com/office/powerpoint/2010/main" val="22334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48772B3D-64B4-63F3-5BAB-0FA0395CA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39" r="9949"/>
          <a:stretch/>
        </p:blipFill>
        <p:spPr bwMode="auto">
          <a:xfrm>
            <a:off x="247822" y="365125"/>
            <a:ext cx="8410686" cy="5965102"/>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568FAB-1CFA-E01B-3D4E-339280171F2C}"/>
              </a:ext>
            </a:extLst>
          </p:cNvPr>
          <p:cNvSpPr>
            <a:spLocks noGrp="1"/>
          </p:cNvSpPr>
          <p:nvPr>
            <p:ph type="title"/>
          </p:nvPr>
        </p:nvSpPr>
        <p:spPr>
          <a:xfrm>
            <a:off x="7531610" y="365125"/>
            <a:ext cx="3822189" cy="1899912"/>
          </a:xfrm>
        </p:spPr>
        <p:txBody>
          <a:bodyPr>
            <a:normAutofit/>
          </a:bodyPr>
          <a:lstStyle/>
          <a:p>
            <a:pPr algn="ctr" rtl="1"/>
            <a:r>
              <a:rPr lang="en-US" sz="4000" dirty="0" err="1"/>
              <a:t>Roborio</a:t>
            </a:r>
            <a:endParaRPr lang="en-US" sz="4000" dirty="0"/>
          </a:p>
        </p:txBody>
      </p:sp>
      <p:sp>
        <p:nvSpPr>
          <p:cNvPr id="3" name="Content Placeholder 2">
            <a:extLst>
              <a:ext uri="{FF2B5EF4-FFF2-40B4-BE49-F238E27FC236}">
                <a16:creationId xmlns:a16="http://schemas.microsoft.com/office/drawing/2014/main" id="{2FC52374-B278-50C3-4BE2-74DF42A01584}"/>
              </a:ext>
            </a:extLst>
          </p:cNvPr>
          <p:cNvSpPr>
            <a:spLocks noGrp="1"/>
          </p:cNvSpPr>
          <p:nvPr>
            <p:ph idx="1"/>
          </p:nvPr>
        </p:nvSpPr>
        <p:spPr>
          <a:xfrm>
            <a:off x="7531610" y="2434201"/>
            <a:ext cx="3822189" cy="3742762"/>
          </a:xfrm>
        </p:spPr>
        <p:txBody>
          <a:bodyPr>
            <a:normAutofit/>
          </a:bodyPr>
          <a:lstStyle/>
          <a:p>
            <a:pPr algn="r" rtl="1"/>
            <a:r>
              <a:rPr lang="he-IL" sz="2000" dirty="0"/>
              <a:t>המעבד הראשי, המוח של הרובוט, עליו רץ הקוד שאנחנו רושמים </a:t>
            </a:r>
            <a:br>
              <a:rPr lang="en-US" sz="2000" dirty="0"/>
            </a:br>
            <a:r>
              <a:rPr lang="he-IL" sz="2000" dirty="0"/>
              <a:t>ב-</a:t>
            </a:r>
            <a:r>
              <a:rPr lang="en-US" sz="2000" dirty="0"/>
              <a:t>Java</a:t>
            </a:r>
            <a:endParaRPr lang="he-IL" sz="2000" dirty="0"/>
          </a:p>
          <a:p>
            <a:pPr algn="r" rtl="1"/>
            <a:r>
              <a:rPr lang="he-IL" sz="2000" dirty="0"/>
              <a:t>הוא מעבד את המידע מהחיישנים ומהמחשב של הנהג ומחליט (על פי הקוד כמובן) מה לעשות</a:t>
            </a:r>
            <a:endParaRPr lang="en-US" sz="2000" dirty="0"/>
          </a:p>
        </p:txBody>
      </p:sp>
    </p:spTree>
    <p:extLst>
      <p:ext uri="{BB962C8B-B14F-4D97-AF65-F5344CB8AC3E}">
        <p14:creationId xmlns:p14="http://schemas.microsoft.com/office/powerpoint/2010/main" val="320851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Arc 4104">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4C0EBD76-DC36-C7DE-CDB4-3891D8AD52AB}"/>
              </a:ext>
            </a:extLst>
          </p:cNvPr>
          <p:cNvSpPr>
            <a:spLocks noGrp="1"/>
          </p:cNvSpPr>
          <p:nvPr>
            <p:ph type="title"/>
          </p:nvPr>
        </p:nvSpPr>
        <p:spPr>
          <a:xfrm>
            <a:off x="4184542" y="486184"/>
            <a:ext cx="7363990" cy="1325563"/>
          </a:xfrm>
        </p:spPr>
        <p:txBody>
          <a:bodyPr>
            <a:normAutofit/>
          </a:bodyPr>
          <a:lstStyle/>
          <a:p>
            <a:pPr algn="ctr"/>
            <a:r>
              <a:rPr lang="he-IL" dirty="0"/>
              <a:t>מנועים</a:t>
            </a:r>
            <a:endParaRPr lang="en-US" dirty="0"/>
          </a:p>
        </p:txBody>
      </p:sp>
      <p:pic>
        <p:nvPicPr>
          <p:cNvPr id="4098" name="Picture 2" descr="A black cylinder with green text&#10;&#10;Description automatically generated">
            <a:extLst>
              <a:ext uri="{FF2B5EF4-FFF2-40B4-BE49-F238E27FC236}">
                <a16:creationId xmlns:a16="http://schemas.microsoft.com/office/drawing/2014/main" id="{5365D03A-7C04-A566-59E3-58CB2272F8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black round device with a metal rod&#10;&#10;Description automatically generated with medium confidence">
            <a:extLst>
              <a:ext uri="{FF2B5EF4-FFF2-40B4-BE49-F238E27FC236}">
                <a16:creationId xmlns:a16="http://schemas.microsoft.com/office/drawing/2014/main" id="{83753B93-1C2D-DD92-6236-6713228F3D93}"/>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Content Placeholder 2">
            <a:extLst>
              <a:ext uri="{FF2B5EF4-FFF2-40B4-BE49-F238E27FC236}">
                <a16:creationId xmlns:a16="http://schemas.microsoft.com/office/drawing/2014/main" id="{6C48AC53-6427-49BE-6C8B-051592DFCF86}"/>
              </a:ext>
            </a:extLst>
          </p:cNvPr>
          <p:cNvSpPr>
            <a:spLocks noGrp="1"/>
          </p:cNvSpPr>
          <p:nvPr>
            <p:ph idx="1"/>
          </p:nvPr>
        </p:nvSpPr>
        <p:spPr>
          <a:xfrm>
            <a:off x="4184542" y="2297931"/>
            <a:ext cx="6775558" cy="3440522"/>
          </a:xfrm>
        </p:spPr>
        <p:txBody>
          <a:bodyPr>
            <a:normAutofit/>
          </a:bodyPr>
          <a:lstStyle/>
          <a:p>
            <a:pPr algn="r" rtl="1"/>
            <a:r>
              <a:rPr lang="he-IL" dirty="0"/>
              <a:t>כל דבר שזז ברובוט נעשה בעזרת מנועים</a:t>
            </a:r>
            <a:r>
              <a:rPr lang="en-US" dirty="0"/>
              <a:t> </a:t>
            </a:r>
            <a:r>
              <a:rPr lang="he-IL" dirty="0"/>
              <a:t> (או על ידי בוחנות פנאומטיות נושא שניגע בו לעומק מאחור יותר)</a:t>
            </a:r>
            <a:endParaRPr lang="en-US" dirty="0"/>
          </a:p>
          <a:p>
            <a:pPr marL="0" indent="0" algn="r" rtl="1">
              <a:buNone/>
            </a:pPr>
            <a:endParaRPr lang="he-IL" dirty="0"/>
          </a:p>
          <a:p>
            <a:pPr algn="r" rtl="1"/>
            <a:r>
              <a:rPr lang="he-IL" dirty="0"/>
              <a:t>למנועים יש ציר שיכול להתחבר לגלגלי שיניים ומשם לרצועות, שרשראות, גלגלי שיניים נוספים, לגלגלים ולרכיבים אחרים ברובוט</a:t>
            </a:r>
            <a:endParaRPr lang="en-US" dirty="0"/>
          </a:p>
        </p:txBody>
      </p:sp>
    </p:spTree>
    <p:extLst>
      <p:ext uri="{BB962C8B-B14F-4D97-AF65-F5344CB8AC3E}">
        <p14:creationId xmlns:p14="http://schemas.microsoft.com/office/powerpoint/2010/main" val="168509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802DC-79CC-04DB-ECA5-86F5983DECEB}"/>
              </a:ext>
            </a:extLst>
          </p:cNvPr>
          <p:cNvSpPr>
            <a:spLocks noGrp="1"/>
          </p:cNvSpPr>
          <p:nvPr>
            <p:ph type="title"/>
          </p:nvPr>
        </p:nvSpPr>
        <p:spPr>
          <a:xfrm>
            <a:off x="838201" y="345810"/>
            <a:ext cx="4960945" cy="1325563"/>
          </a:xfrm>
        </p:spPr>
        <p:txBody>
          <a:bodyPr>
            <a:normAutofit/>
          </a:bodyPr>
          <a:lstStyle/>
          <a:p>
            <a:pPr algn="ctr"/>
            <a:r>
              <a:rPr lang="he-IL" dirty="0"/>
              <a:t>חיישנים</a:t>
            </a:r>
            <a:endParaRPr lang="en-US" dirty="0"/>
          </a:p>
        </p:txBody>
      </p:sp>
      <p:sp>
        <p:nvSpPr>
          <p:cNvPr id="3" name="Content Placeholder 2">
            <a:extLst>
              <a:ext uri="{FF2B5EF4-FFF2-40B4-BE49-F238E27FC236}">
                <a16:creationId xmlns:a16="http://schemas.microsoft.com/office/drawing/2014/main" id="{1BE4BC35-AD47-70CF-760A-139B0FCFE44C}"/>
              </a:ext>
            </a:extLst>
          </p:cNvPr>
          <p:cNvSpPr>
            <a:spLocks noGrp="1"/>
          </p:cNvSpPr>
          <p:nvPr>
            <p:ph idx="1"/>
          </p:nvPr>
        </p:nvSpPr>
        <p:spPr>
          <a:xfrm>
            <a:off x="838201" y="1825625"/>
            <a:ext cx="4721252" cy="4351338"/>
          </a:xfrm>
        </p:spPr>
        <p:txBody>
          <a:bodyPr>
            <a:normAutofit/>
          </a:bodyPr>
          <a:lstStyle/>
          <a:p>
            <a:pPr algn="r" rtl="1"/>
            <a:r>
              <a:rPr lang="he-IL" dirty="0"/>
              <a:t>רכיבים חשמליים שמתחברים בדרך ישירה או עקיפה </a:t>
            </a:r>
            <a:r>
              <a:rPr lang="he-IL" dirty="0" err="1"/>
              <a:t>לרובוריו</a:t>
            </a:r>
            <a:r>
              <a:rPr lang="he-IL" dirty="0"/>
              <a:t>, ישנם כמה מקרים שבהם חיישנים יכולים להתחבר ישירות לבקר מנוע</a:t>
            </a:r>
          </a:p>
          <a:p>
            <a:pPr algn="r" rtl="1"/>
            <a:r>
              <a:rPr lang="he-IL" dirty="0"/>
              <a:t>שולחים מידע שונה כגון: מרחק, צבע, מצב (לחוץ, לא לחוץ)</a:t>
            </a:r>
          </a:p>
          <a:p>
            <a:pPr algn="r" rtl="1"/>
            <a:r>
              <a:rPr lang="he-IL" dirty="0" err="1"/>
              <a:t>סוויצים</a:t>
            </a:r>
            <a:r>
              <a:rPr lang="he-IL" dirty="0"/>
              <a:t> מכניים, חיישני אינפרה אדום, </a:t>
            </a:r>
            <a:r>
              <a:rPr lang="he-IL" dirty="0" err="1"/>
              <a:t>אנקודרים</a:t>
            </a:r>
            <a:r>
              <a:rPr lang="he-IL" dirty="0"/>
              <a:t> חיצוניים, חיישני צבע ועוד</a:t>
            </a:r>
            <a:endParaRPr lang="en-US" dirty="0"/>
          </a:p>
        </p:txBody>
      </p:sp>
      <p:pic>
        <p:nvPicPr>
          <p:cNvPr id="9222" name="Picture 6" descr="A black switch with a red button&#10;&#10;Description automatically generated">
            <a:extLst>
              <a:ext uri="{FF2B5EF4-FFF2-40B4-BE49-F238E27FC236}">
                <a16:creationId xmlns:a16="http://schemas.microsoft.com/office/drawing/2014/main" id="{FAFF3042-4970-A428-D0F6-CE603B4758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92" r="-4" b="2128"/>
          <a:stretch/>
        </p:blipFill>
        <p:spPr bwMode="auto">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extLst>
            <a:ext uri="{909E8E84-426E-40DD-AFC4-6F175D3DCCD1}">
              <a14:hiddenFill xmlns:a14="http://schemas.microsoft.com/office/drawing/2010/main">
                <a:solidFill>
                  <a:srgbClr val="FFFFFF"/>
                </a:solidFill>
              </a14:hiddenFill>
            </a:ext>
          </a:extLst>
        </p:spPr>
      </p:pic>
      <p:sp>
        <p:nvSpPr>
          <p:cNvPr id="9233" name="Arc 923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226" name="Picture 10" descr="A close-up of a device&#10;&#10;Description automatically generated">
            <a:extLst>
              <a:ext uri="{FF2B5EF4-FFF2-40B4-BE49-F238E27FC236}">
                <a16:creationId xmlns:a16="http://schemas.microsoft.com/office/drawing/2014/main" id="{65DD4D1F-29F0-D22A-4C92-CAA2AEB712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19" r="-3" b="7509"/>
          <a:stretch/>
        </p:blipFill>
        <p:spPr bwMode="auto">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9220" name="Picture 4" descr="A close-up of a black electronic device&#10;&#10;Description automatically generated">
            <a:extLst>
              <a:ext uri="{FF2B5EF4-FFF2-40B4-BE49-F238E27FC236}">
                <a16:creationId xmlns:a16="http://schemas.microsoft.com/office/drawing/2014/main" id="{F0FFB859-3482-1DAC-9E76-5E4151946C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10" r="18555" b="4"/>
          <a:stretch/>
        </p:blipFill>
        <p:spPr bwMode="auto">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33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29" name="Arc 51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1F2985-3634-A230-A315-D74794C2E23C}"/>
              </a:ext>
            </a:extLst>
          </p:cNvPr>
          <p:cNvSpPr>
            <a:spLocks noGrp="1"/>
          </p:cNvSpPr>
          <p:nvPr>
            <p:ph type="title"/>
          </p:nvPr>
        </p:nvSpPr>
        <p:spPr>
          <a:xfrm>
            <a:off x="5894962" y="730250"/>
            <a:ext cx="5458838" cy="1074806"/>
          </a:xfrm>
        </p:spPr>
        <p:txBody>
          <a:bodyPr>
            <a:normAutofit/>
          </a:bodyPr>
          <a:lstStyle/>
          <a:p>
            <a:pPr algn="ctr" rtl="1"/>
            <a:r>
              <a:rPr lang="he-IL" dirty="0"/>
              <a:t>בקר מנוע</a:t>
            </a:r>
            <a:endParaRPr lang="en-US" dirty="0"/>
          </a:p>
        </p:txBody>
      </p:sp>
      <p:sp>
        <p:nvSpPr>
          <p:cNvPr id="5131" name="Freeform: Shape 513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FRC Control System Hardware Overview — FIRST Robotics Competition ...">
            <a:extLst>
              <a:ext uri="{FF2B5EF4-FFF2-40B4-BE49-F238E27FC236}">
                <a16:creationId xmlns:a16="http://schemas.microsoft.com/office/drawing/2014/main" id="{43F29A65-E220-6683-3B26-8512432602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588440"/>
            <a:ext cx="4777381" cy="351137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39176C3-19F9-D816-12F4-160B81D8C1AC}"/>
              </a:ext>
            </a:extLst>
          </p:cNvPr>
          <p:cNvSpPr>
            <a:spLocks noGrp="1"/>
          </p:cNvSpPr>
          <p:nvPr>
            <p:ph idx="1"/>
          </p:nvPr>
        </p:nvSpPr>
        <p:spPr>
          <a:xfrm>
            <a:off x="5894962" y="1984443"/>
            <a:ext cx="5458838" cy="4192520"/>
          </a:xfrm>
        </p:spPr>
        <p:txBody>
          <a:bodyPr>
            <a:normAutofit/>
          </a:bodyPr>
          <a:lstStyle/>
          <a:p>
            <a:pPr algn="r" rtl="1"/>
            <a:r>
              <a:rPr lang="he-IL" sz="1800" dirty="0"/>
              <a:t>בקר מנוע הוא מכשיר המווסת את הכוח המסופק למנועים של רובוט</a:t>
            </a:r>
            <a:endParaRPr lang="en-US" sz="1800" dirty="0"/>
          </a:p>
          <a:p>
            <a:pPr algn="r" rtl="1"/>
            <a:r>
              <a:rPr lang="he-IL" sz="1800" dirty="0"/>
              <a:t>הוא מאפשר שליטה מדויקת על מהירות המנוע וכיוונו</a:t>
            </a:r>
          </a:p>
          <a:p>
            <a:pPr algn="r" rtl="1"/>
            <a:r>
              <a:rPr lang="he-IL" sz="1800" dirty="0"/>
              <a:t>למה תכננו את זה ככה שצריך בקר מנוע? </a:t>
            </a:r>
            <a:r>
              <a:rPr lang="he-IL" sz="1800" dirty="0" err="1"/>
              <a:t>שהרובוריו</a:t>
            </a:r>
            <a:r>
              <a:rPr lang="he-IL" sz="1800" dirty="0"/>
              <a:t> ישלוט במנועים בעצמו לא?</a:t>
            </a:r>
          </a:p>
          <a:p>
            <a:pPr algn="r" rtl="1"/>
            <a:r>
              <a:rPr lang="he-IL" sz="1800" dirty="0"/>
              <a:t>שליטה ישירה במנועים תדרוש מה-</a:t>
            </a:r>
            <a:r>
              <a:rPr lang="en-US" sz="1800" dirty="0" err="1"/>
              <a:t>roboRIO</a:t>
            </a:r>
            <a:r>
              <a:rPr lang="en-US" sz="1800" dirty="0"/>
              <a:t> </a:t>
            </a:r>
            <a:r>
              <a:rPr lang="he-IL" sz="1800" dirty="0"/>
              <a:t> להתמודד עם עומסי זרם גבוהים</a:t>
            </a:r>
          </a:p>
          <a:p>
            <a:pPr algn="r" rtl="1"/>
            <a:r>
              <a:rPr lang="he-IL" sz="1800" dirty="0"/>
              <a:t>שימוש בבקרי מנוע מאפשר תכונות מתקדמות יותר כמו הגבלת זרם, בקרת לולאה סגורה, ועד דברים שאינן מתאפשרים עם ה-</a:t>
            </a:r>
            <a:r>
              <a:rPr lang="en-US" sz="1800" dirty="0" err="1"/>
              <a:t>roboRIO</a:t>
            </a:r>
            <a:r>
              <a:rPr lang="en-US" sz="1800" dirty="0"/>
              <a:t> </a:t>
            </a:r>
            <a:r>
              <a:rPr lang="he-IL" sz="1800" dirty="0"/>
              <a:t> בלבד</a:t>
            </a:r>
          </a:p>
          <a:p>
            <a:pPr algn="r" rtl="1"/>
            <a:r>
              <a:rPr lang="he-IL" sz="1800" dirty="0"/>
              <a:t>בקרי מנוע יכולים להוריד את העיבוד הנדרש לבקרת מנוע מה-</a:t>
            </a:r>
            <a:r>
              <a:rPr lang="en-US" sz="1800" dirty="0" err="1"/>
              <a:t>roboRIO</a:t>
            </a:r>
            <a:r>
              <a:rPr lang="en-US" sz="1800" dirty="0"/>
              <a:t> </a:t>
            </a:r>
            <a:r>
              <a:rPr lang="he-IL" sz="1800" dirty="0"/>
              <a:t> מה שמאפשר לו להתמקד במשימות קריטיות אחרות כמו עיבוד חיישנים וקבלת החלטות אסטרטגית על פי הקוד שאנחנו רושמים</a:t>
            </a:r>
            <a:endParaRPr lang="en-US" sz="1800" dirty="0"/>
          </a:p>
        </p:txBody>
      </p:sp>
      <p:pic>
        <p:nvPicPr>
          <p:cNvPr id="4" name="Picture 2">
            <a:extLst>
              <a:ext uri="{FF2B5EF4-FFF2-40B4-BE49-F238E27FC236}">
                <a16:creationId xmlns:a16="http://schemas.microsoft.com/office/drawing/2014/main" id="{8AF92C44-B651-987C-7CF1-9CE2262C66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982335" y="1234590"/>
            <a:ext cx="4219074" cy="4219074"/>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1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8B911-DE20-607A-B004-C64C80A7B3C5}"/>
              </a:ext>
            </a:extLst>
          </p:cNvPr>
          <p:cNvSpPr>
            <a:spLocks noGrp="1"/>
          </p:cNvSpPr>
          <p:nvPr>
            <p:ph type="title"/>
          </p:nvPr>
        </p:nvSpPr>
        <p:spPr>
          <a:xfrm>
            <a:off x="838201" y="345810"/>
            <a:ext cx="5120561" cy="1325563"/>
          </a:xfrm>
        </p:spPr>
        <p:txBody>
          <a:bodyPr>
            <a:normAutofit/>
          </a:bodyPr>
          <a:lstStyle/>
          <a:p>
            <a:pPr algn="ctr"/>
            <a:r>
              <a:rPr lang="he-IL" dirty="0"/>
              <a:t>המחשב של הנהג</a:t>
            </a:r>
            <a:endParaRPr lang="en-US" dirty="0"/>
          </a:p>
        </p:txBody>
      </p:sp>
      <p:sp>
        <p:nvSpPr>
          <p:cNvPr id="3" name="Content Placeholder 2">
            <a:extLst>
              <a:ext uri="{FF2B5EF4-FFF2-40B4-BE49-F238E27FC236}">
                <a16:creationId xmlns:a16="http://schemas.microsoft.com/office/drawing/2014/main" id="{A9CE8C31-2C13-C7D7-C8DE-1A725D461C4C}"/>
              </a:ext>
            </a:extLst>
          </p:cNvPr>
          <p:cNvSpPr>
            <a:spLocks noGrp="1"/>
          </p:cNvSpPr>
          <p:nvPr>
            <p:ph idx="1"/>
          </p:nvPr>
        </p:nvSpPr>
        <p:spPr>
          <a:xfrm>
            <a:off x="838201" y="1825625"/>
            <a:ext cx="4937759" cy="4351338"/>
          </a:xfrm>
        </p:spPr>
        <p:txBody>
          <a:bodyPr>
            <a:normAutofit/>
          </a:bodyPr>
          <a:lstStyle/>
          <a:p>
            <a:pPr algn="r" rtl="1"/>
            <a:r>
              <a:rPr lang="he-IL" dirty="0"/>
              <a:t>המחשב שמחובר לרובוט מריץ תוכנה הנקראת </a:t>
            </a:r>
            <a:r>
              <a:rPr lang="en-US" dirty="0"/>
              <a:t>driver station</a:t>
            </a:r>
            <a:endParaRPr lang="he-IL" dirty="0"/>
          </a:p>
          <a:p>
            <a:pPr algn="r" rtl="1"/>
            <a:r>
              <a:rPr lang="he-IL" dirty="0"/>
              <a:t>התוכנה מטפלת בתקשורת שבין המחשב לרובוט, זה כולל מידע מהשלטים ו-</a:t>
            </a:r>
            <a:r>
              <a:rPr lang="en-US" dirty="0"/>
              <a:t>shuffleboard</a:t>
            </a:r>
          </a:p>
          <a:p>
            <a:pPr algn="r" rtl="1"/>
            <a:r>
              <a:rPr lang="he-IL" dirty="0"/>
              <a:t>דרך ה-</a:t>
            </a:r>
            <a:r>
              <a:rPr lang="en-US" dirty="0"/>
              <a:t>driver station</a:t>
            </a:r>
            <a:r>
              <a:rPr lang="he-IL" dirty="0"/>
              <a:t> אנחנו מתחברים לרובוט ומפעילים אותו</a:t>
            </a:r>
            <a:endParaRPr lang="en-US" dirty="0"/>
          </a:p>
        </p:txBody>
      </p:sp>
      <p:sp>
        <p:nvSpPr>
          <p:cNvPr id="6160" name="Oval 615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150" name="Picture 6" descr="A focused FRC (FIRST Robotics Competition) driver seated in the driver's station, surrounded by the exhilarating atmosphere of the competition, interacting with their gaming laptop, displaying intense concentration and strategic thinking amidst the chaos of the robotics arena.">
            <a:extLst>
              <a:ext uri="{FF2B5EF4-FFF2-40B4-BE49-F238E27FC236}">
                <a16:creationId xmlns:a16="http://schemas.microsoft.com/office/drawing/2014/main" id="{5C2BA1F1-E63D-5CD8-D2D4-AE1E903B56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0" r="1"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6162" name="Arc 616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B13E607-A580-B3C0-6B9F-6C6F8214007F}"/>
              </a:ext>
            </a:extLst>
          </p:cNvPr>
          <p:cNvPicPr>
            <a:picLocks noChangeAspect="1"/>
          </p:cNvPicPr>
          <p:nvPr/>
        </p:nvPicPr>
        <p:blipFill rotWithShape="1">
          <a:blip r:embed="rId3"/>
          <a:srcRect l="47" r="7421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605558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17F7C8-B11F-0746-C376-FE79E0D15E12}"/>
              </a:ext>
            </a:extLst>
          </p:cNvPr>
          <p:cNvSpPr>
            <a:spLocks noGrp="1"/>
          </p:cNvSpPr>
          <p:nvPr>
            <p:ph type="title"/>
          </p:nvPr>
        </p:nvSpPr>
        <p:spPr>
          <a:xfrm>
            <a:off x="5894962" y="479493"/>
            <a:ext cx="5458838" cy="1325563"/>
          </a:xfrm>
        </p:spPr>
        <p:txBody>
          <a:bodyPr>
            <a:normAutofit/>
          </a:bodyPr>
          <a:lstStyle/>
          <a:p>
            <a:pPr algn="ctr"/>
            <a:r>
              <a:rPr lang="he-IL" dirty="0" err="1"/>
              <a:t>ראוטר</a:t>
            </a:r>
            <a:r>
              <a:rPr lang="he-IL" dirty="0"/>
              <a:t> + </a:t>
            </a:r>
            <a:r>
              <a:rPr lang="he-IL" dirty="0" err="1"/>
              <a:t>סוויץ</a:t>
            </a:r>
            <a:endParaRPr lang="en-US" dirty="0"/>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CE99D46-54FE-9EB8-B6CB-FE488273E6FE}"/>
              </a:ext>
            </a:extLst>
          </p:cNvPr>
          <p:cNvSpPr>
            <a:spLocks noGrp="1"/>
          </p:cNvSpPr>
          <p:nvPr>
            <p:ph idx="1"/>
          </p:nvPr>
        </p:nvSpPr>
        <p:spPr>
          <a:xfrm>
            <a:off x="5894962" y="1984443"/>
            <a:ext cx="5458838" cy="4192520"/>
          </a:xfrm>
        </p:spPr>
        <p:txBody>
          <a:bodyPr>
            <a:normAutofit/>
          </a:bodyPr>
          <a:lstStyle/>
          <a:p>
            <a:pPr algn="r" rtl="1"/>
            <a:r>
              <a:rPr lang="he-IL" sz="2600" dirty="0" err="1"/>
              <a:t>הראוטר</a:t>
            </a:r>
            <a:r>
              <a:rPr lang="he-IL" sz="2600" dirty="0"/>
              <a:t> נמצא על הרובוט והוא יוצר את רשת ה-</a:t>
            </a:r>
            <a:r>
              <a:rPr lang="en-US" sz="2600" dirty="0" err="1"/>
              <a:t>wifi</a:t>
            </a:r>
            <a:r>
              <a:rPr lang="he-IL" sz="2600" dirty="0"/>
              <a:t> שאליה מתחבר המחשב של הנהג.</a:t>
            </a:r>
          </a:p>
          <a:p>
            <a:pPr algn="r" rtl="1"/>
            <a:r>
              <a:rPr lang="he-IL" sz="2600" dirty="0" err="1"/>
              <a:t>הראוטר</a:t>
            </a:r>
            <a:r>
              <a:rPr lang="he-IL" sz="2600" dirty="0"/>
              <a:t> מחובר בכבל אינטרנט ישירות </a:t>
            </a:r>
            <a:r>
              <a:rPr lang="he-IL" sz="2600" dirty="0" err="1"/>
              <a:t>לרובוריו</a:t>
            </a:r>
            <a:r>
              <a:rPr lang="he-IL" sz="2600" dirty="0"/>
              <a:t> או </a:t>
            </a:r>
            <a:r>
              <a:rPr lang="he-IL" sz="2600" dirty="0" err="1"/>
              <a:t>לסוויץ</a:t>
            </a:r>
            <a:r>
              <a:rPr lang="he-IL" sz="2600" dirty="0"/>
              <a:t> ודרכו </a:t>
            </a:r>
            <a:r>
              <a:rPr lang="he-IL" sz="2600" dirty="0" err="1"/>
              <a:t>לרובוריו</a:t>
            </a:r>
            <a:endParaRPr lang="he-IL" sz="2600" dirty="0"/>
          </a:p>
          <a:p>
            <a:pPr algn="r" rtl="1"/>
            <a:r>
              <a:rPr lang="he-IL" sz="2600" dirty="0" err="1"/>
              <a:t>הסוויץ</a:t>
            </a:r>
            <a:r>
              <a:rPr lang="he-IL" sz="2600" dirty="0"/>
              <a:t> הוא רכיב אקסטרה שלא תמיד נחוץ על הרובוט</a:t>
            </a:r>
          </a:p>
          <a:p>
            <a:pPr algn="r" rtl="1"/>
            <a:r>
              <a:rPr lang="he-IL" sz="2600" dirty="0"/>
              <a:t>ניתן לחשוב על </a:t>
            </a:r>
            <a:r>
              <a:rPr lang="he-IL" sz="2600" dirty="0" err="1"/>
              <a:t>הסוויץ</a:t>
            </a:r>
            <a:r>
              <a:rPr lang="he-IL" sz="2600" dirty="0"/>
              <a:t> כעל מפצל פורט של אתרנט</a:t>
            </a:r>
            <a:endParaRPr lang="en-US" sz="2600" dirty="0"/>
          </a:p>
        </p:txBody>
      </p:sp>
      <p:pic>
        <p:nvPicPr>
          <p:cNvPr id="8" name="Picture 7">
            <a:extLst>
              <a:ext uri="{FF2B5EF4-FFF2-40B4-BE49-F238E27FC236}">
                <a16:creationId xmlns:a16="http://schemas.microsoft.com/office/drawing/2014/main" id="{54760EF9-F4E5-89AA-D71C-99ACEEC0B733}"/>
              </a:ext>
            </a:extLst>
          </p:cNvPr>
          <p:cNvPicPr>
            <a:picLocks noChangeAspect="1"/>
          </p:cNvPicPr>
          <p:nvPr/>
        </p:nvPicPr>
        <p:blipFill>
          <a:blip r:embed="rId2"/>
          <a:stretch>
            <a:fillRect/>
          </a:stretch>
        </p:blipFill>
        <p:spPr>
          <a:xfrm>
            <a:off x="698225" y="1529532"/>
            <a:ext cx="4772424" cy="3583035"/>
          </a:xfrm>
          <a:prstGeom prst="rect">
            <a:avLst/>
          </a:prstGeom>
        </p:spPr>
      </p:pic>
    </p:spTree>
    <p:extLst>
      <p:ext uri="{BB962C8B-B14F-4D97-AF65-F5344CB8AC3E}">
        <p14:creationId xmlns:p14="http://schemas.microsoft.com/office/powerpoint/2010/main" val="3739537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600</TotalTime>
  <Words>425</Words>
  <Application>Microsoft Office PowerPoint</Application>
  <PresentationFormat>Widescreen</PresentationFormat>
  <Paragraphs>54</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אז מה זה רובוט בעצם?</vt:lpstr>
      <vt:lpstr>הרובוט</vt:lpstr>
      <vt:lpstr>RSL</vt:lpstr>
      <vt:lpstr>Roborio</vt:lpstr>
      <vt:lpstr>מנועים</vt:lpstr>
      <vt:lpstr>חיישנים</vt:lpstr>
      <vt:lpstr>בקר מנוע</vt:lpstr>
      <vt:lpstr>המחשב של הנהג</vt:lpstr>
      <vt:lpstr>ראוטר + סוויץ</vt:lpstr>
      <vt:lpstr>מעבדים חיצוניים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5554</dc:title>
  <dc:creator>Yoav Rozov</dc:creator>
  <cp:lastModifiedBy>Yoav Rozov</cp:lastModifiedBy>
  <cp:revision>9</cp:revision>
  <dcterms:created xsi:type="dcterms:W3CDTF">2024-04-11T13:22:23Z</dcterms:created>
  <dcterms:modified xsi:type="dcterms:W3CDTF">2024-12-30T18:55:49Z</dcterms:modified>
</cp:coreProperties>
</file>